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handoutMasterIdLst>
    <p:handoutMasterId r:id="rId16"/>
  </p:handoutMasterIdLst>
  <p:sldIdLst>
    <p:sldId id="260" r:id="rId2"/>
    <p:sldId id="257" r:id="rId3"/>
    <p:sldId id="262" r:id="rId4"/>
    <p:sldId id="258" r:id="rId5"/>
    <p:sldId id="263" r:id="rId6"/>
    <p:sldId id="265" r:id="rId7"/>
    <p:sldId id="264" r:id="rId8"/>
    <p:sldId id="272" r:id="rId9"/>
    <p:sldId id="268" r:id="rId10"/>
    <p:sldId id="269" r:id="rId11"/>
    <p:sldId id="270" r:id="rId12"/>
    <p:sldId id="266" r:id="rId13"/>
    <p:sldId id="267" r:id="rId14"/>
    <p:sldId id="27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01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9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D3502-018A-4AD2-91CA-7B4F6BA574AF}" type="datetimeFigureOut">
              <a:rPr lang="es-ES" smtClean="0"/>
              <a:t>31/7/20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B8196-AE8C-4FCD-B941-7AE23CE47CE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8010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42" y="119936"/>
            <a:ext cx="1431758" cy="6698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5" y="193976"/>
            <a:ext cx="673769" cy="595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67" y="137829"/>
            <a:ext cx="2712646" cy="71113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0" y="1010653"/>
            <a:ext cx="9144000" cy="8021"/>
          </a:xfrm>
          <a:prstGeom prst="line">
            <a:avLst/>
          </a:prstGeom>
          <a:ln w="114300">
            <a:solidFill>
              <a:srgbClr val="002C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0" y="1124909"/>
            <a:ext cx="9144000" cy="2473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674025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4282170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Author’s name</a:t>
            </a:r>
          </a:p>
          <a:p>
            <a:r>
              <a:rPr lang="es-ES" dirty="0"/>
              <a:t>IMDEA Networks </a:t>
            </a:r>
            <a:r>
              <a:rPr lang="es-ES" dirty="0" err="1"/>
              <a:t>job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  <a:p>
            <a:r>
              <a:rPr lang="es-ES" dirty="0" err="1"/>
              <a:t>Affiliation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252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28650" y="123010"/>
            <a:ext cx="7207918" cy="692442"/>
          </a:xfrm>
        </p:spPr>
        <p:txBody>
          <a:bodyPr>
            <a:normAutofit fontScale="9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Trebuchet MS" panose="020B0603020202020204" pitchFamily="34" charset="0"/>
              </a:rPr>
              <a:t>Click to edit Master title style</a:t>
            </a:r>
            <a:endParaRPr lang="es-ES" dirty="0">
              <a:latin typeface="Trebuchet MS" panose="020B0603020202020204" pitchFamily="34" charset="0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28650" y="1360404"/>
            <a:ext cx="7886700" cy="4351338"/>
          </a:xfrm>
        </p:spPr>
        <p:txBody>
          <a:bodyPr/>
          <a:lstStyle/>
          <a:p>
            <a:pPr lvl="0"/>
            <a:r>
              <a:rPr lang="en-US">
                <a:latin typeface="Trebuchet MS" panose="020B0603020202020204" pitchFamily="34" charset="0"/>
              </a:rPr>
              <a:t>Edit Master text styles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78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90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73962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73962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194854"/>
            <a:ext cx="8160170" cy="5990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3015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1985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4746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1985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4746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9842" y="202349"/>
            <a:ext cx="7970052" cy="5696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9121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98765" y="124691"/>
            <a:ext cx="8104200" cy="7223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7113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061472"/>
            <a:ext cx="2949178" cy="995927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6881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6065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62346"/>
            <a:ext cx="7886700" cy="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3441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2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3" r:id="rId2"/>
    <p:sldLayoutId id="2147483664" r:id="rId3"/>
    <p:sldLayoutId id="2147483665" r:id="rId4"/>
    <p:sldLayoutId id="2147483666" r:id="rId5"/>
    <p:sldLayoutId id="2147483667" r:id="rId6"/>
    <p:sldLayoutId id="2147483669" r:id="rId7"/>
    <p:sldLayoutId id="2147483674" r:id="rId8"/>
    <p:sldLayoutId id="214748367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68000"/>
            <a:ext cx="7772400" cy="2070779"/>
          </a:xfrm>
        </p:spPr>
        <p:txBody>
          <a:bodyPr>
            <a:normAutofit fontScale="90000"/>
          </a:bodyPr>
          <a:lstStyle/>
          <a:p>
            <a:r>
              <a:rPr lang="es-ES" sz="4400" dirty="0" err="1"/>
              <a:t>CoronaSurveys</a:t>
            </a:r>
            <a:r>
              <a:rPr lang="es-ES" sz="4400" dirty="0"/>
              <a:t>: </a:t>
            </a:r>
            <a:r>
              <a:rPr lang="es-ES" sz="4400" dirty="0" err="1"/>
              <a:t>Using</a:t>
            </a:r>
            <a:r>
              <a:rPr lang="es-ES" sz="4400" dirty="0"/>
              <a:t> </a:t>
            </a:r>
            <a:r>
              <a:rPr lang="es-ES" sz="4400" dirty="0" err="1"/>
              <a:t>Surveys</a:t>
            </a:r>
            <a:r>
              <a:rPr lang="es-ES" sz="4400" dirty="0"/>
              <a:t> </a:t>
            </a:r>
            <a:r>
              <a:rPr lang="es-ES" sz="4400" dirty="0" err="1"/>
              <a:t>with</a:t>
            </a:r>
            <a:r>
              <a:rPr lang="es-ES" sz="4400" dirty="0"/>
              <a:t> </a:t>
            </a:r>
            <a:r>
              <a:rPr lang="es-ES" sz="4400" dirty="0" err="1"/>
              <a:t>Indirect</a:t>
            </a:r>
            <a:r>
              <a:rPr lang="es-ES" sz="4400" dirty="0"/>
              <a:t> </a:t>
            </a:r>
            <a:r>
              <a:rPr lang="es-ES" sz="4400" dirty="0" err="1"/>
              <a:t>Reporting</a:t>
            </a:r>
            <a:r>
              <a:rPr lang="es-ES" sz="4400" dirty="0"/>
              <a:t> to </a:t>
            </a:r>
            <a:r>
              <a:rPr lang="es-ES" sz="4400" dirty="0" err="1"/>
              <a:t>Estimate</a:t>
            </a:r>
            <a:r>
              <a:rPr lang="es-ES" sz="4400" dirty="0"/>
              <a:t> </a:t>
            </a:r>
            <a:r>
              <a:rPr lang="es-ES" sz="4400" dirty="0" err="1"/>
              <a:t>the</a:t>
            </a:r>
            <a:r>
              <a:rPr lang="es-ES" sz="4400" dirty="0"/>
              <a:t> </a:t>
            </a:r>
            <a:r>
              <a:rPr lang="es-ES" sz="4400" dirty="0" err="1"/>
              <a:t>Incidence</a:t>
            </a:r>
            <a:r>
              <a:rPr lang="es-ES" sz="4400" dirty="0"/>
              <a:t> and </a:t>
            </a:r>
            <a:r>
              <a:rPr lang="es-ES" sz="4400" dirty="0" err="1"/>
              <a:t>Evolution</a:t>
            </a:r>
            <a:r>
              <a:rPr lang="es-ES" sz="4400" dirty="0"/>
              <a:t> of </a:t>
            </a:r>
            <a:r>
              <a:rPr lang="es-ES" sz="4400" dirty="0" err="1"/>
              <a:t>Epidemics</a:t>
            </a:r>
            <a:endParaRPr lang="es-E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276774"/>
            <a:ext cx="7772400" cy="244970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s-ES" dirty="0" err="1"/>
              <a:t>Oluwasegun</a:t>
            </a:r>
            <a:r>
              <a:rPr lang="es-ES" dirty="0"/>
              <a:t> Ojo,  Augusto García-</a:t>
            </a:r>
            <a:r>
              <a:rPr lang="es-ES" dirty="0" err="1"/>
              <a:t>Agundez</a:t>
            </a:r>
            <a:r>
              <a:rPr lang="es-ES" dirty="0"/>
              <a:t>,  </a:t>
            </a:r>
            <a:r>
              <a:rPr lang="es-ES" dirty="0" err="1"/>
              <a:t>Benjamin</a:t>
            </a:r>
            <a:r>
              <a:rPr lang="es-ES" dirty="0"/>
              <a:t> </a:t>
            </a:r>
            <a:r>
              <a:rPr lang="es-ES" dirty="0" err="1"/>
              <a:t>Girault</a:t>
            </a:r>
            <a:r>
              <a:rPr lang="es-ES" dirty="0"/>
              <a:t>,  Harold Hernández,  Elisa </a:t>
            </a:r>
            <a:r>
              <a:rPr lang="es-ES" dirty="0" err="1"/>
              <a:t>Cabana</a:t>
            </a:r>
            <a:r>
              <a:rPr lang="es-ES" dirty="0"/>
              <a:t>,  Amanda García-García,  </a:t>
            </a:r>
            <a:r>
              <a:rPr lang="es-ES" dirty="0" err="1"/>
              <a:t>Payman</a:t>
            </a:r>
            <a:r>
              <a:rPr lang="es-ES" dirty="0"/>
              <a:t> </a:t>
            </a:r>
            <a:r>
              <a:rPr lang="es-ES" dirty="0" err="1"/>
              <a:t>Arabshahi</a:t>
            </a:r>
            <a:r>
              <a:rPr lang="es-ES" dirty="0"/>
              <a:t>,  Carlos Baquero,  Paolo </a:t>
            </a:r>
            <a:r>
              <a:rPr lang="es-ES" dirty="0" err="1"/>
              <a:t>Casari</a:t>
            </a:r>
            <a:r>
              <a:rPr lang="es-ES" dirty="0"/>
              <a:t>,  </a:t>
            </a:r>
            <a:r>
              <a:rPr lang="es-ES" dirty="0" err="1"/>
              <a:t>Ednaldo</a:t>
            </a:r>
            <a:r>
              <a:rPr lang="es-ES" dirty="0"/>
              <a:t> José Ferreira,  </a:t>
            </a:r>
            <a:r>
              <a:rPr lang="es-ES" dirty="0" err="1"/>
              <a:t>Davide</a:t>
            </a:r>
            <a:r>
              <a:rPr lang="es-ES" dirty="0"/>
              <a:t> Frey,  </a:t>
            </a:r>
            <a:r>
              <a:rPr lang="es-ES" dirty="0" err="1"/>
              <a:t>Chryssis</a:t>
            </a:r>
            <a:r>
              <a:rPr lang="es-ES" dirty="0"/>
              <a:t> </a:t>
            </a:r>
            <a:r>
              <a:rPr lang="es-ES" dirty="0" err="1"/>
              <a:t>Georgiou</a:t>
            </a:r>
            <a:r>
              <a:rPr lang="es-ES" dirty="0"/>
              <a:t>,  </a:t>
            </a:r>
            <a:r>
              <a:rPr lang="es-ES" dirty="0" err="1"/>
              <a:t>Mathieu</a:t>
            </a:r>
            <a:r>
              <a:rPr lang="es-ES" dirty="0"/>
              <a:t> </a:t>
            </a:r>
            <a:r>
              <a:rPr lang="es-ES" dirty="0" err="1"/>
              <a:t>Goessens</a:t>
            </a:r>
            <a:r>
              <a:rPr lang="es-ES" dirty="0"/>
              <a:t>,  Anna </a:t>
            </a:r>
            <a:r>
              <a:rPr lang="es-ES" dirty="0" err="1"/>
              <a:t>Ishchenko</a:t>
            </a:r>
            <a:r>
              <a:rPr lang="es-ES" dirty="0"/>
              <a:t>,  Ernesto Jiménez,  </a:t>
            </a:r>
            <a:r>
              <a:rPr lang="es-ES" dirty="0" err="1"/>
              <a:t>Oleksiy</a:t>
            </a:r>
            <a:r>
              <a:rPr lang="es-ES" dirty="0"/>
              <a:t> </a:t>
            </a:r>
            <a:r>
              <a:rPr lang="es-ES" dirty="0" err="1"/>
              <a:t>Kebkal</a:t>
            </a:r>
            <a:r>
              <a:rPr lang="es-ES" dirty="0"/>
              <a:t>,  Rosa Lillo,  Raquel </a:t>
            </a:r>
            <a:r>
              <a:rPr lang="es-ES" dirty="0" err="1"/>
              <a:t>Menezes</a:t>
            </a:r>
            <a:r>
              <a:rPr lang="es-ES" dirty="0"/>
              <a:t>,  </a:t>
            </a:r>
            <a:r>
              <a:rPr lang="es-ES" dirty="0" err="1"/>
              <a:t>Nicolas</a:t>
            </a:r>
            <a:r>
              <a:rPr lang="es-ES" dirty="0"/>
              <a:t> </a:t>
            </a:r>
            <a:r>
              <a:rPr lang="es-ES" dirty="0" err="1"/>
              <a:t>Nicolaou</a:t>
            </a:r>
            <a:r>
              <a:rPr lang="es-ES" dirty="0"/>
              <a:t>,  Antonio Ortega,  Paul Patras,  </a:t>
            </a:r>
            <a:r>
              <a:rPr lang="es-ES" dirty="0" err="1"/>
              <a:t>Julian</a:t>
            </a:r>
            <a:r>
              <a:rPr lang="es-ES" dirty="0"/>
              <a:t> C Roberts,  </a:t>
            </a:r>
            <a:r>
              <a:rPr lang="es-ES" dirty="0" err="1"/>
              <a:t>Efstathios</a:t>
            </a:r>
            <a:r>
              <a:rPr lang="es-ES" dirty="0"/>
              <a:t> </a:t>
            </a:r>
            <a:r>
              <a:rPr lang="es-ES" dirty="0" err="1"/>
              <a:t>Stavrakis</a:t>
            </a:r>
            <a:r>
              <a:rPr lang="es-ES" dirty="0"/>
              <a:t>,  </a:t>
            </a:r>
            <a:r>
              <a:rPr lang="es-ES" dirty="0" err="1"/>
              <a:t>Yuichi</a:t>
            </a:r>
            <a:r>
              <a:rPr lang="es-ES" dirty="0"/>
              <a:t> </a:t>
            </a:r>
            <a:r>
              <a:rPr lang="es-ES" dirty="0" err="1"/>
              <a:t>Tanaka</a:t>
            </a:r>
            <a:r>
              <a:rPr lang="es-ES" dirty="0"/>
              <a:t>,  Antonio Fernández Anta</a:t>
            </a:r>
          </a:p>
          <a:p>
            <a:pPr>
              <a:lnSpc>
                <a:spcPct val="120000"/>
              </a:lnSpc>
            </a:pPr>
            <a:r>
              <a:rPr lang="es-ES" dirty="0"/>
              <a:t>and https://</a:t>
            </a:r>
            <a:r>
              <a:rPr lang="es-ES" dirty="0" err="1"/>
              <a:t>coronasurveys.org</a:t>
            </a:r>
            <a:r>
              <a:rPr lang="es-ES" dirty="0"/>
              <a:t>/</a:t>
            </a:r>
            <a:r>
              <a:rPr lang="es-ES" dirty="0" err="1"/>
              <a:t>team</a:t>
            </a:r>
            <a:r>
              <a:rPr lang="es-E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8160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Incidence</a:t>
            </a:r>
            <a:r>
              <a:rPr lang="es-ES" dirty="0"/>
              <a:t> </a:t>
            </a:r>
            <a:r>
              <a:rPr lang="es-ES" dirty="0" err="1"/>
              <a:t>Evolution</a:t>
            </a:r>
            <a:r>
              <a:rPr lang="es-ES" dirty="0"/>
              <a:t> in LMIC: </a:t>
            </a:r>
            <a:r>
              <a:rPr lang="es-ES" dirty="0" err="1"/>
              <a:t>Brazil</a:t>
            </a:r>
            <a:r>
              <a:rPr lang="es-E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B2A114-D93C-EF42-B6DA-C5B98BC89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9" y="1049668"/>
            <a:ext cx="8707797" cy="34991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2A18CD-A0DC-7546-876E-68F61674A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23" y="3918256"/>
            <a:ext cx="3420856" cy="1772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08FC4C-91FC-6942-90FC-586A543F0D28}"/>
              </a:ext>
            </a:extLst>
          </p:cNvPr>
          <p:cNvSpPr txBox="1"/>
          <p:nvPr/>
        </p:nvSpPr>
        <p:spPr>
          <a:xfrm>
            <a:off x="114795" y="4683551"/>
            <a:ext cx="46520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/>
              <a:t>Low</a:t>
            </a:r>
            <a:r>
              <a:rPr lang="es-ES" sz="2800" dirty="0"/>
              <a:t> </a:t>
            </a:r>
            <a:r>
              <a:rPr lang="es-ES" sz="2800" dirty="0" err="1"/>
              <a:t>cCFR-based</a:t>
            </a:r>
            <a:r>
              <a:rPr lang="es-ES" sz="2800" dirty="0"/>
              <a:t> </a:t>
            </a:r>
            <a:r>
              <a:rPr lang="es-ES" sz="2800" dirty="0" err="1"/>
              <a:t>estimate</a:t>
            </a:r>
            <a:r>
              <a:rPr lang="es-ES" sz="2800" dirty="0"/>
              <a:t> </a:t>
            </a:r>
            <a:r>
              <a:rPr lang="es-ES" sz="2800" dirty="0" err="1"/>
              <a:t>may</a:t>
            </a:r>
            <a:r>
              <a:rPr lang="es-ES" sz="2800" dirty="0"/>
              <a:t> be </a:t>
            </a:r>
            <a:r>
              <a:rPr lang="es-ES" sz="2800" dirty="0" err="1"/>
              <a:t>due</a:t>
            </a:r>
            <a:r>
              <a:rPr lang="es-ES" sz="2800" dirty="0"/>
              <a:t> to </a:t>
            </a:r>
            <a:r>
              <a:rPr lang="es-ES" sz="2800" dirty="0" err="1"/>
              <a:t>the</a:t>
            </a:r>
            <a:r>
              <a:rPr lang="es-ES" sz="28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6762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49" y="194854"/>
            <a:ext cx="8304557" cy="599014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Incidence</a:t>
            </a:r>
            <a:r>
              <a:rPr lang="es-ES" dirty="0"/>
              <a:t> </a:t>
            </a:r>
            <a:r>
              <a:rPr lang="es-ES" dirty="0" err="1"/>
              <a:t>Evolution</a:t>
            </a:r>
            <a:r>
              <a:rPr lang="es-ES" dirty="0"/>
              <a:t> in Ecuador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E6A075-7465-5149-B1EA-77B73152A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68" y="1072992"/>
            <a:ext cx="8736438" cy="35391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D85FDE-DC03-6B41-A52D-96AB99845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276" y="3693612"/>
            <a:ext cx="3543164" cy="186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14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Conclusions</a:t>
            </a:r>
            <a:r>
              <a:rPr lang="es-E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1A8C4-7DCE-9645-B510-0DF0C5605A29}"/>
              </a:ext>
            </a:extLst>
          </p:cNvPr>
          <p:cNvSpPr txBox="1"/>
          <p:nvPr/>
        </p:nvSpPr>
        <p:spPr>
          <a:xfrm>
            <a:off x="486136" y="1469826"/>
            <a:ext cx="8094193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Indirect</a:t>
            </a:r>
            <a:r>
              <a:rPr lang="es-ES" sz="2400" dirty="0"/>
              <a:t> </a:t>
            </a:r>
            <a:r>
              <a:rPr lang="es-ES" sz="2400" dirty="0" err="1"/>
              <a:t>reporting</a:t>
            </a:r>
            <a:r>
              <a:rPr lang="es-ES" sz="2400" dirty="0"/>
              <a:t> and Network </a:t>
            </a:r>
            <a:r>
              <a:rPr lang="es-ES" sz="2400" dirty="0" err="1"/>
              <a:t>Scale</a:t>
            </a:r>
            <a:r>
              <a:rPr lang="es-ES" sz="2400" dirty="0"/>
              <a:t>-up </a:t>
            </a:r>
            <a:r>
              <a:rPr lang="es-ES" sz="2400" dirty="0" err="1"/>
              <a:t>Method</a:t>
            </a:r>
            <a:endParaRPr lang="es-ES" sz="24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Useful</a:t>
            </a:r>
            <a:r>
              <a:rPr lang="es-ES" sz="2400" dirty="0"/>
              <a:t> </a:t>
            </a:r>
            <a:r>
              <a:rPr lang="es-ES" sz="2400" dirty="0" err="1"/>
              <a:t>tool</a:t>
            </a:r>
            <a:r>
              <a:rPr lang="es-ES" sz="2400" dirty="0"/>
              <a:t> to </a:t>
            </a:r>
            <a:r>
              <a:rPr lang="es-ES" sz="2400" dirty="0" err="1"/>
              <a:t>track</a:t>
            </a:r>
            <a:r>
              <a:rPr lang="es-ES" sz="2400" dirty="0"/>
              <a:t>  </a:t>
            </a:r>
            <a:r>
              <a:rPr lang="es-ES" sz="2400" dirty="0" err="1"/>
              <a:t>pandemic</a:t>
            </a:r>
            <a:r>
              <a:rPr lang="es-ES" sz="2400" dirty="0"/>
              <a:t> </a:t>
            </a:r>
            <a:r>
              <a:rPr lang="es-ES" sz="2400" dirty="0" err="1"/>
              <a:t>evolution</a:t>
            </a:r>
            <a:endParaRPr lang="es-ES" sz="2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Easy</a:t>
            </a:r>
            <a:r>
              <a:rPr lang="es-ES" sz="2400" dirty="0"/>
              <a:t>, </a:t>
            </a:r>
            <a:r>
              <a:rPr lang="es-ES" sz="2400" dirty="0" err="1"/>
              <a:t>fast</a:t>
            </a:r>
            <a:r>
              <a:rPr lang="es-ES" sz="2400" dirty="0"/>
              <a:t>, and </a:t>
            </a:r>
            <a:r>
              <a:rPr lang="es-ES" sz="2400" dirty="0" err="1"/>
              <a:t>cheap</a:t>
            </a:r>
            <a:r>
              <a:rPr lang="es-ES" sz="2400" dirty="0"/>
              <a:t> to </a:t>
            </a:r>
            <a:r>
              <a:rPr lang="es-ES" sz="2400" dirty="0" err="1"/>
              <a:t>deploy</a:t>
            </a:r>
            <a:endParaRPr lang="es-ES" sz="24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Possible</a:t>
            </a:r>
            <a:r>
              <a:rPr lang="es-ES" sz="2400" dirty="0"/>
              <a:t> </a:t>
            </a:r>
            <a:r>
              <a:rPr lang="es-ES" sz="2400" dirty="0" err="1"/>
              <a:t>game</a:t>
            </a:r>
            <a:r>
              <a:rPr lang="es-ES" sz="2400" dirty="0"/>
              <a:t> </a:t>
            </a:r>
            <a:r>
              <a:rPr lang="es-ES" sz="2400" dirty="0" err="1"/>
              <a:t>changer</a:t>
            </a:r>
            <a:r>
              <a:rPr lang="es-ES" sz="2400" dirty="0"/>
              <a:t> </a:t>
            </a:r>
            <a:r>
              <a:rPr lang="es-ES" sz="2400" dirty="0" err="1"/>
              <a:t>for</a:t>
            </a:r>
            <a:r>
              <a:rPr lang="es-ES" sz="2400" dirty="0"/>
              <a:t> LMIC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Complements</a:t>
            </a:r>
            <a:r>
              <a:rPr lang="es-ES" sz="2400" dirty="0"/>
              <a:t> and </a:t>
            </a:r>
            <a:r>
              <a:rPr lang="es-ES" sz="2400" dirty="0" err="1"/>
              <a:t>contrasts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data </a:t>
            </a:r>
            <a:r>
              <a:rPr lang="es-ES" sz="2400"/>
              <a:t>available</a:t>
            </a:r>
            <a:r>
              <a:rPr lang="es-ES" sz="2400" dirty="0"/>
              <a:t>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Good</a:t>
            </a:r>
            <a:r>
              <a:rPr lang="es-ES" sz="2400" dirty="0"/>
              <a:t> </a:t>
            </a:r>
            <a:r>
              <a:rPr lang="es-ES" sz="2400" dirty="0" err="1"/>
              <a:t>estimates</a:t>
            </a:r>
            <a:r>
              <a:rPr lang="es-ES" sz="2400" dirty="0"/>
              <a:t> </a:t>
            </a:r>
            <a:r>
              <a:rPr lang="es-ES" sz="2400" dirty="0" err="1"/>
              <a:t>even</a:t>
            </a:r>
            <a:r>
              <a:rPr lang="es-ES" sz="2400" dirty="0"/>
              <a:t> </a:t>
            </a:r>
            <a:r>
              <a:rPr lang="es-ES" sz="2400" dirty="0" err="1"/>
              <a:t>with</a:t>
            </a:r>
            <a:r>
              <a:rPr lang="es-ES" sz="2400" dirty="0"/>
              <a:t> </a:t>
            </a:r>
            <a:r>
              <a:rPr lang="es-ES" sz="2400" dirty="0" err="1"/>
              <a:t>limited</a:t>
            </a:r>
            <a:r>
              <a:rPr lang="es-ES" sz="2400" dirty="0"/>
              <a:t> </a:t>
            </a:r>
            <a:r>
              <a:rPr lang="es-ES" sz="2400" dirty="0" err="1"/>
              <a:t>number</a:t>
            </a:r>
            <a:r>
              <a:rPr lang="es-ES" sz="2400" dirty="0"/>
              <a:t> of responses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Main</a:t>
            </a:r>
            <a:r>
              <a:rPr lang="es-ES" sz="2400" dirty="0"/>
              <a:t> </a:t>
            </a:r>
            <a:r>
              <a:rPr lang="es-ES" sz="2400" dirty="0" err="1"/>
              <a:t>challenge</a:t>
            </a:r>
            <a:r>
              <a:rPr lang="es-ES" sz="2400" dirty="0"/>
              <a:t>: </a:t>
            </a:r>
            <a:r>
              <a:rPr lang="es-ES" sz="2400" dirty="0" err="1"/>
              <a:t>maintain</a:t>
            </a:r>
            <a:r>
              <a:rPr lang="es-ES" sz="2400" dirty="0"/>
              <a:t> </a:t>
            </a:r>
            <a:r>
              <a:rPr lang="es-ES" sz="2400" dirty="0" err="1"/>
              <a:t>constant</a:t>
            </a:r>
            <a:r>
              <a:rPr lang="es-ES" sz="2400" dirty="0"/>
              <a:t> </a:t>
            </a:r>
            <a:r>
              <a:rPr lang="es-ES" sz="2400" dirty="0" err="1"/>
              <a:t>flow</a:t>
            </a:r>
            <a:r>
              <a:rPr lang="es-ES" sz="2400" dirty="0"/>
              <a:t> of responses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Next</a:t>
            </a:r>
            <a:r>
              <a:rPr lang="es-ES" sz="2400" dirty="0"/>
              <a:t> </a:t>
            </a:r>
            <a:r>
              <a:rPr lang="es-ES" sz="2400" dirty="0" err="1"/>
              <a:t>step</a:t>
            </a:r>
            <a:r>
              <a:rPr lang="es-ES" sz="2400" dirty="0"/>
              <a:t>: </a:t>
            </a:r>
            <a:r>
              <a:rPr lang="es-ES" sz="2400" dirty="0" err="1"/>
              <a:t>detect</a:t>
            </a:r>
            <a:r>
              <a:rPr lang="es-ES" sz="2400" dirty="0"/>
              <a:t> (and </a:t>
            </a:r>
            <a:r>
              <a:rPr lang="es-ES" sz="2400" dirty="0" err="1"/>
              <a:t>hopefully</a:t>
            </a:r>
            <a:r>
              <a:rPr lang="es-ES" sz="2400" dirty="0"/>
              <a:t> </a:t>
            </a:r>
            <a:r>
              <a:rPr lang="es-ES" sz="2400" dirty="0" err="1"/>
              <a:t>forecast</a:t>
            </a:r>
            <a:r>
              <a:rPr lang="es-ES" sz="2400" dirty="0"/>
              <a:t>) </a:t>
            </a:r>
            <a:r>
              <a:rPr lang="es-ES" sz="2400" dirty="0" err="1"/>
              <a:t>bursts</a:t>
            </a:r>
            <a:r>
              <a:rPr lang="es-ES" sz="24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15881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8F3CE7-E6BF-2348-B779-D9B16D446B21}"/>
              </a:ext>
            </a:extLst>
          </p:cNvPr>
          <p:cNvSpPr txBox="1"/>
          <p:nvPr/>
        </p:nvSpPr>
        <p:spPr>
          <a:xfrm>
            <a:off x="266218" y="3009416"/>
            <a:ext cx="85226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/>
              <a:t>Thank</a:t>
            </a:r>
            <a:r>
              <a:rPr lang="es-ES" sz="3200" dirty="0"/>
              <a:t> </a:t>
            </a:r>
            <a:r>
              <a:rPr lang="es-ES" sz="3200" dirty="0" err="1"/>
              <a:t>you</a:t>
            </a:r>
            <a:r>
              <a:rPr lang="es-ES" sz="3200" dirty="0"/>
              <a:t>!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https://</a:t>
            </a:r>
            <a:r>
              <a:rPr lang="es-ES" sz="3200" dirty="0" err="1"/>
              <a:t>coronasurveys.org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4119959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Incidence</a:t>
            </a:r>
            <a:r>
              <a:rPr lang="es-ES" dirty="0"/>
              <a:t> </a:t>
            </a:r>
            <a:r>
              <a:rPr lang="es-ES" dirty="0" err="1"/>
              <a:t>Evolution</a:t>
            </a:r>
            <a:r>
              <a:rPr lang="es-ES" dirty="0"/>
              <a:t> in </a:t>
            </a:r>
            <a:r>
              <a:rPr lang="es-ES" dirty="0" err="1"/>
              <a:t>Ukraine</a:t>
            </a:r>
            <a:r>
              <a:rPr lang="es-E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D9E062-2785-F049-B1B8-D32D55D83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28" y="1027195"/>
            <a:ext cx="8736438" cy="35205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BFB76A-EA4C-A74C-AC85-B9E95E5EF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490" y="3656420"/>
            <a:ext cx="3490964" cy="185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87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COVID-19, </a:t>
            </a:r>
            <a:r>
              <a:rPr lang="es-ES" dirty="0" err="1"/>
              <a:t>March</a:t>
            </a:r>
            <a:r>
              <a:rPr lang="es-ES" dirty="0"/>
              <a:t> 13th, 2020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EFAAC2-A79E-B541-9D87-523AACE37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932" y="1088878"/>
            <a:ext cx="6313210" cy="36460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09EEEB-7EAA-1248-BDCF-196024159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04" y="4251567"/>
            <a:ext cx="3704205" cy="15135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9EEA405-80ED-B944-9366-1F7A67699BFF}"/>
              </a:ext>
            </a:extLst>
          </p:cNvPr>
          <p:cNvSpPr txBox="1"/>
          <p:nvPr/>
        </p:nvSpPr>
        <p:spPr>
          <a:xfrm>
            <a:off x="4300140" y="4734914"/>
            <a:ext cx="45720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3,142 </a:t>
            </a:r>
            <a:r>
              <a:rPr lang="es-ES" sz="2800" dirty="0" err="1"/>
              <a:t>confirmed</a:t>
            </a:r>
            <a:r>
              <a:rPr lang="es-ES" sz="2800" dirty="0"/>
              <a:t> cases. </a:t>
            </a:r>
          </a:p>
          <a:p>
            <a:r>
              <a:rPr lang="es-ES" sz="2800" dirty="0" err="1"/>
              <a:t>How</a:t>
            </a:r>
            <a:r>
              <a:rPr lang="es-ES" sz="2800" dirty="0"/>
              <a:t> </a:t>
            </a:r>
            <a:r>
              <a:rPr lang="es-ES" sz="2800" dirty="0" err="1"/>
              <a:t>many</a:t>
            </a:r>
            <a:r>
              <a:rPr lang="es-ES" sz="2800" dirty="0"/>
              <a:t> actual cases?</a:t>
            </a:r>
          </a:p>
        </p:txBody>
      </p:sp>
    </p:spTree>
    <p:extLst>
      <p:ext uri="{BB962C8B-B14F-4D97-AF65-F5344CB8AC3E}">
        <p14:creationId xmlns:p14="http://schemas.microsoft.com/office/powerpoint/2010/main" val="3830740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Twitter </a:t>
            </a:r>
            <a:r>
              <a:rPr lang="es-ES" dirty="0" err="1"/>
              <a:t>Survey</a:t>
            </a:r>
            <a:endParaRPr lang="es-E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7625D69-ED83-2B49-A17E-C4B517755774}"/>
              </a:ext>
            </a:extLst>
          </p:cNvPr>
          <p:cNvSpPr txBox="1">
            <a:spLocks/>
          </p:cNvSpPr>
          <p:nvPr/>
        </p:nvSpPr>
        <p:spPr>
          <a:xfrm>
            <a:off x="628650" y="4629443"/>
            <a:ext cx="7886700" cy="174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err="1"/>
              <a:t>Assuming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participant</a:t>
            </a:r>
            <a:r>
              <a:rPr lang="es-ES" dirty="0"/>
              <a:t> </a:t>
            </a:r>
            <a:r>
              <a:rPr lang="es-ES" dirty="0" err="1"/>
              <a:t>knows</a:t>
            </a:r>
            <a:r>
              <a:rPr lang="es-ES" dirty="0"/>
              <a:t> 150 </a:t>
            </a:r>
            <a:r>
              <a:rPr lang="es-ES" dirty="0" err="1"/>
              <a:t>people</a:t>
            </a:r>
            <a:r>
              <a:rPr lang="es-ES" dirty="0"/>
              <a:t> (</a:t>
            </a:r>
            <a:r>
              <a:rPr lang="es-ES" dirty="0" err="1"/>
              <a:t>Dunbar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)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estimate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roughly</a:t>
            </a:r>
            <a:r>
              <a:rPr lang="es-ES" dirty="0"/>
              <a:t> 150,000 </a:t>
            </a:r>
            <a:r>
              <a:rPr lang="es-ES" dirty="0" err="1"/>
              <a:t>infected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March</a:t>
            </a:r>
            <a:r>
              <a:rPr lang="es-ES" dirty="0"/>
              <a:t> 14th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6E4308-96B3-B844-9193-E3B3D1420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608" y="1050663"/>
            <a:ext cx="4572002" cy="337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00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65662" y="3450003"/>
            <a:ext cx="8623157" cy="4351338"/>
          </a:xfrm>
        </p:spPr>
        <p:txBody>
          <a:bodyPr/>
          <a:lstStyle/>
          <a:p>
            <a:r>
              <a:rPr lang="es-ES" dirty="0" err="1"/>
              <a:t>Survey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indirect</a:t>
            </a:r>
            <a:r>
              <a:rPr lang="es-ES" dirty="0"/>
              <a:t> </a:t>
            </a:r>
            <a:r>
              <a:rPr lang="es-ES" dirty="0" err="1"/>
              <a:t>reporting</a:t>
            </a:r>
            <a:r>
              <a:rPr lang="es-ES" dirty="0"/>
              <a:t> to monitor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evolution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pandemic</a:t>
            </a:r>
            <a:endParaRPr lang="es-ES" dirty="0"/>
          </a:p>
          <a:p>
            <a:r>
              <a:rPr lang="es-ES" dirty="0" err="1"/>
              <a:t>Available</a:t>
            </a:r>
            <a:r>
              <a:rPr lang="es-ES" dirty="0"/>
              <a:t> in more </a:t>
            </a:r>
            <a:r>
              <a:rPr lang="es-ES" dirty="0" err="1"/>
              <a:t>than</a:t>
            </a:r>
            <a:r>
              <a:rPr lang="es-ES" dirty="0"/>
              <a:t> 60 </a:t>
            </a:r>
            <a:r>
              <a:rPr lang="es-ES" dirty="0" err="1"/>
              <a:t>languages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countries</a:t>
            </a:r>
            <a:r>
              <a:rPr lang="es-ES" dirty="0"/>
              <a:t> (at regional </a:t>
            </a:r>
            <a:r>
              <a:rPr lang="es-ES" dirty="0" err="1"/>
              <a:t>level</a:t>
            </a:r>
            <a:r>
              <a:rPr lang="es-ES" dirty="0"/>
              <a:t> in 150)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CoronaSurveys</a:t>
            </a:r>
            <a:r>
              <a:rPr lang="es-ES" dirty="0"/>
              <a:t>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AE555A-DD0C-E840-8387-B7E2D802F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439"/>
            <a:ext cx="9144000" cy="227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99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Indirect</a:t>
            </a:r>
            <a:r>
              <a:rPr lang="es-ES" dirty="0"/>
              <a:t> </a:t>
            </a:r>
            <a:r>
              <a:rPr lang="es-ES" dirty="0" err="1"/>
              <a:t>Reporting</a:t>
            </a:r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467FEA-1947-8948-A4A1-550884EE9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7" y="1004781"/>
            <a:ext cx="5208218" cy="15171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B44A5D-205D-854F-9617-21BD5463F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648" y="2196333"/>
            <a:ext cx="5412462" cy="1871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ABAE64-995C-D24A-A49D-83256779C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1650"/>
            <a:ext cx="9144000" cy="1744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BCE7C6-B8BC-124C-A8B9-52263C7F045C}"/>
              </a:ext>
            </a:extLst>
          </p:cNvPr>
          <p:cNvSpPr txBox="1"/>
          <p:nvPr/>
        </p:nvSpPr>
        <p:spPr>
          <a:xfrm>
            <a:off x="5732491" y="337891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FF0000"/>
                </a:solidFill>
              </a:rPr>
              <a:t>REACH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5E935-84A5-1A4A-B17D-BF9392AB0C5E}"/>
              </a:ext>
            </a:extLst>
          </p:cNvPr>
          <p:cNvSpPr txBox="1"/>
          <p:nvPr/>
        </p:nvSpPr>
        <p:spPr>
          <a:xfrm>
            <a:off x="1431663" y="5114110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FF0000"/>
                </a:solidFill>
              </a:rPr>
              <a:t>CASES</a:t>
            </a:r>
          </a:p>
        </p:txBody>
      </p:sp>
    </p:spTree>
    <p:extLst>
      <p:ext uri="{BB962C8B-B14F-4D97-AF65-F5344CB8AC3E}">
        <p14:creationId xmlns:p14="http://schemas.microsoft.com/office/powerpoint/2010/main" val="31681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Estimating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Incidence</a:t>
            </a:r>
            <a:r>
              <a:rPr lang="es-ES" dirty="0"/>
              <a:t> of COVID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730DC4-1A95-5149-BCC2-FDF4C6D2D774}"/>
                  </a:ext>
                </a:extLst>
              </p:cNvPr>
              <p:cNvSpPr txBox="1"/>
              <p:nvPr/>
            </p:nvSpPr>
            <p:spPr>
              <a:xfrm>
                <a:off x="711563" y="1095135"/>
                <a:ext cx="7994341" cy="3012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s-ES" sz="2800" dirty="0" err="1"/>
                  <a:t>The</a:t>
                </a:r>
                <a:r>
                  <a:rPr lang="es-ES" sz="2800" dirty="0"/>
                  <a:t> </a:t>
                </a:r>
                <a:r>
                  <a:rPr lang="es-ES" sz="2800" dirty="0" err="1"/>
                  <a:t>incidence</a:t>
                </a:r>
                <a:r>
                  <a:rPr lang="es-ES" sz="2800" dirty="0"/>
                  <a:t> </a:t>
                </a:r>
                <a:r>
                  <a:rPr lang="es-ES" sz="2800" dirty="0" err="1"/>
                  <a:t>is</a:t>
                </a:r>
                <a:r>
                  <a:rPr lang="es-ES" sz="2800" dirty="0"/>
                  <a:t> </a:t>
                </a:r>
                <a:r>
                  <a:rPr lang="es-ES" sz="2800" dirty="0" err="1"/>
                  <a:t>estimated</a:t>
                </a:r>
                <a:r>
                  <a:rPr lang="es-ES" sz="2800" dirty="0"/>
                  <a:t> </a:t>
                </a:r>
                <a:r>
                  <a:rPr lang="es-ES" sz="2800" dirty="0" err="1"/>
                  <a:t>with</a:t>
                </a:r>
                <a:r>
                  <a:rPr lang="es-ES" sz="2800" dirty="0"/>
                  <a:t> </a:t>
                </a:r>
                <a:r>
                  <a:rPr lang="es-ES" sz="2800" dirty="0" err="1"/>
                  <a:t>the</a:t>
                </a:r>
                <a:r>
                  <a:rPr lang="es-ES" sz="2800" dirty="0"/>
                  <a:t> Network </a:t>
                </a:r>
                <a:r>
                  <a:rPr lang="es-ES" sz="2800" dirty="0" err="1"/>
                  <a:t>Scale</a:t>
                </a:r>
                <a:r>
                  <a:rPr lang="es-ES" sz="2800" dirty="0"/>
                  <a:t>-up </a:t>
                </a:r>
                <a:r>
                  <a:rPr lang="es-ES" sz="2800" dirty="0" err="1"/>
                  <a:t>Method</a:t>
                </a:r>
                <a:r>
                  <a:rPr lang="es-ES" sz="2800" dirty="0"/>
                  <a:t>:</a:t>
                </a:r>
              </a:p>
              <a:p>
                <a:pPr algn="ctr"/>
                <a:r>
                  <a:rPr lang="es-ES" sz="3600" i="1" dirty="0"/>
                  <a:t>p</a:t>
                </a:r>
                <a:r>
                  <a:rPr lang="es-ES" sz="3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s-ES" sz="36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s-ES" sz="3600" b="0" i="1" smtClean="0">
                                <a:latin typeface="Cambria Math" panose="02040503050406030204" pitchFamily="18" charset="0"/>
                              </a:rPr>
                              <m:t>𝐶𝐴𝑆𝐸𝑆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s-ES" sz="3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s-ES" sz="3600" b="0" i="1" smtClean="0">
                                <a:latin typeface="Cambria Math" panose="02040503050406030204" pitchFamily="18" charset="0"/>
                              </a:rPr>
                              <m:t>𝑅𝐸𝐴𝐶𝐻</m:t>
                            </m:r>
                          </m:e>
                        </m:nary>
                      </m:den>
                    </m:f>
                  </m:oMath>
                </a14:m>
                <a:endParaRPr lang="es-ES" sz="3600" dirty="0"/>
              </a:p>
              <a:p>
                <a:pPr>
                  <a:spcBef>
                    <a:spcPts val="1200"/>
                  </a:spcBef>
                </a:pPr>
                <a:r>
                  <a:rPr lang="es-ES" sz="2800" dirty="0" err="1"/>
                  <a:t>If</a:t>
                </a:r>
                <a:r>
                  <a:rPr lang="es-ES" sz="2800" dirty="0"/>
                  <a:t> </a:t>
                </a:r>
                <a:r>
                  <a:rPr lang="es-ES" sz="2800" dirty="0" err="1"/>
                  <a:t>possible</a:t>
                </a:r>
                <a:r>
                  <a:rPr lang="es-ES" sz="2800" dirty="0"/>
                  <a:t>, </a:t>
                </a:r>
                <a:r>
                  <a:rPr lang="es-ES" sz="2800" i="1" dirty="0"/>
                  <a:t>p</a:t>
                </a:r>
                <a:r>
                  <a:rPr lang="es-ES" sz="2800" dirty="0"/>
                  <a:t> </a:t>
                </a:r>
                <a:r>
                  <a:rPr lang="es-ES" sz="2800" dirty="0" err="1"/>
                  <a:t>is</a:t>
                </a:r>
                <a:r>
                  <a:rPr lang="es-ES" sz="2800" dirty="0"/>
                  <a:t> </a:t>
                </a:r>
                <a:r>
                  <a:rPr lang="es-ES" sz="2800" dirty="0" err="1"/>
                  <a:t>computed</a:t>
                </a:r>
                <a:r>
                  <a:rPr lang="es-ES" sz="2800" dirty="0"/>
                  <a:t> at regional </a:t>
                </a:r>
                <a:r>
                  <a:rPr lang="es-ES" sz="2800" dirty="0" err="1"/>
                  <a:t>level</a:t>
                </a:r>
                <a:r>
                  <a:rPr lang="es-ES" sz="2800" dirty="0"/>
                  <a:t> and </a:t>
                </a:r>
                <a:r>
                  <a:rPr lang="es-ES" sz="2800" dirty="0" err="1"/>
                  <a:t>then</a:t>
                </a:r>
                <a:r>
                  <a:rPr lang="es-ES" sz="2800" dirty="0"/>
                  <a:t> </a:t>
                </a:r>
                <a:r>
                  <a:rPr lang="es-ES" sz="2800" dirty="0" err="1"/>
                  <a:t>aggregated</a:t>
                </a:r>
                <a:r>
                  <a:rPr lang="es-ES" sz="2800" dirty="0"/>
                  <a:t> to </a:t>
                </a:r>
                <a:r>
                  <a:rPr lang="es-ES" sz="2800" dirty="0" err="1"/>
                  <a:t>get</a:t>
                </a:r>
                <a:r>
                  <a:rPr lang="es-ES" sz="2800" dirty="0"/>
                  <a:t> </a:t>
                </a:r>
                <a:r>
                  <a:rPr lang="es-ES" sz="2800" dirty="0" err="1"/>
                  <a:t>the</a:t>
                </a:r>
                <a:r>
                  <a:rPr lang="es-ES" sz="2800" dirty="0"/>
                  <a:t> </a:t>
                </a:r>
                <a:r>
                  <a:rPr lang="es-ES" sz="2800" dirty="0" err="1"/>
                  <a:t>national</a:t>
                </a:r>
                <a:r>
                  <a:rPr lang="es-ES" sz="2800" dirty="0"/>
                  <a:t> </a:t>
                </a:r>
                <a:r>
                  <a:rPr lang="es-ES" sz="2800" dirty="0" err="1"/>
                  <a:t>incidence</a:t>
                </a:r>
                <a:endParaRPr lang="es-E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730DC4-1A95-5149-BCC2-FDF4C6D2D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63" y="1095135"/>
                <a:ext cx="7994341" cy="3012043"/>
              </a:xfrm>
              <a:prstGeom prst="rect">
                <a:avLst/>
              </a:prstGeom>
              <a:blipFill>
                <a:blip r:embed="rId2"/>
                <a:stretch>
                  <a:fillRect l="-1426" t="-1681" b="-462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8DD30CE-6FD9-964C-BACE-FA0AAA8E9797}"/>
              </a:ext>
            </a:extLst>
          </p:cNvPr>
          <p:cNvSpPr txBox="1"/>
          <p:nvPr/>
        </p:nvSpPr>
        <p:spPr>
          <a:xfrm>
            <a:off x="628650" y="4691921"/>
            <a:ext cx="8160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 Russell Bernard, Eugene C </a:t>
            </a:r>
            <a:r>
              <a:rPr lang="es-ES" dirty="0" err="1"/>
              <a:t>Johnsen</a:t>
            </a:r>
            <a:r>
              <a:rPr lang="es-ES" dirty="0"/>
              <a:t>, Peter D </a:t>
            </a:r>
            <a:r>
              <a:rPr lang="es-ES" dirty="0" err="1"/>
              <a:t>Killworth</a:t>
            </a:r>
            <a:r>
              <a:rPr lang="es-ES" dirty="0"/>
              <a:t>, and Scott Robinson. </a:t>
            </a:r>
            <a:r>
              <a:rPr lang="es-ES" dirty="0" err="1"/>
              <a:t>Estimating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size</a:t>
            </a:r>
            <a:r>
              <a:rPr lang="es-ES" dirty="0"/>
              <a:t> of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average</a:t>
            </a:r>
            <a:r>
              <a:rPr lang="es-ES" dirty="0"/>
              <a:t> personal </a:t>
            </a:r>
            <a:r>
              <a:rPr lang="es-ES" dirty="0" err="1"/>
              <a:t>network</a:t>
            </a:r>
            <a:r>
              <a:rPr lang="es-ES" dirty="0"/>
              <a:t> and of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event</a:t>
            </a:r>
            <a:r>
              <a:rPr lang="es-ES" dirty="0"/>
              <a:t> </a:t>
            </a:r>
            <a:r>
              <a:rPr lang="es-ES" dirty="0" err="1"/>
              <a:t>subpopulation</a:t>
            </a:r>
            <a:r>
              <a:rPr lang="es-ES" dirty="0"/>
              <a:t>: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empirical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. Social </a:t>
            </a:r>
            <a:r>
              <a:rPr lang="es-ES" dirty="0" err="1"/>
              <a:t>science</a:t>
            </a:r>
            <a:r>
              <a:rPr lang="es-ES" dirty="0"/>
              <a:t> </a:t>
            </a:r>
            <a:r>
              <a:rPr lang="es-ES" dirty="0" err="1"/>
              <a:t>research</a:t>
            </a:r>
            <a:r>
              <a:rPr lang="es-ES" dirty="0"/>
              <a:t> 20, 2 (1991), 109–121.</a:t>
            </a:r>
          </a:p>
        </p:txBody>
      </p:sp>
    </p:spTree>
    <p:extLst>
      <p:ext uri="{BB962C8B-B14F-4D97-AF65-F5344CB8AC3E}">
        <p14:creationId xmlns:p14="http://schemas.microsoft.com/office/powerpoint/2010/main" val="3951954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AB13CC05-D65E-C742-920F-0F8328259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63" y="944969"/>
            <a:ext cx="4942391" cy="491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Validation</a:t>
            </a:r>
            <a:r>
              <a:rPr lang="es-ES" dirty="0"/>
              <a:t>: </a:t>
            </a:r>
            <a:r>
              <a:rPr lang="es-ES" dirty="0" err="1"/>
              <a:t>Serology</a:t>
            </a:r>
            <a:r>
              <a:rPr lang="es-ES" dirty="0"/>
              <a:t> </a:t>
            </a:r>
            <a:r>
              <a:rPr lang="es-ES" dirty="0" err="1"/>
              <a:t>Study</a:t>
            </a:r>
            <a:r>
              <a:rPr lang="es-ES" dirty="0"/>
              <a:t> &amp; </a:t>
            </a:r>
            <a:r>
              <a:rPr lang="es-ES" dirty="0" err="1"/>
              <a:t>cCFR</a:t>
            </a: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798A3-CFC7-E249-B3B3-9B185DF430C4}"/>
              </a:ext>
            </a:extLst>
          </p:cNvPr>
          <p:cNvSpPr txBox="1"/>
          <p:nvPr/>
        </p:nvSpPr>
        <p:spPr>
          <a:xfrm>
            <a:off x="5266483" y="1202981"/>
            <a:ext cx="38775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Pollán</a:t>
            </a:r>
            <a:r>
              <a:rPr lang="es-ES" dirty="0"/>
              <a:t>, Marina, et al. "</a:t>
            </a:r>
            <a:r>
              <a:rPr lang="es-ES" dirty="0" err="1"/>
              <a:t>Prevalence</a:t>
            </a:r>
            <a:r>
              <a:rPr lang="es-ES" dirty="0"/>
              <a:t> of SARS-CoV-2 in </a:t>
            </a:r>
            <a:r>
              <a:rPr lang="es-ES" dirty="0" err="1"/>
              <a:t>Spain</a:t>
            </a:r>
            <a:r>
              <a:rPr lang="es-ES" dirty="0"/>
              <a:t> (ENE-COVID): a </a:t>
            </a:r>
            <a:r>
              <a:rPr lang="es-ES" dirty="0" err="1"/>
              <a:t>nationwide</a:t>
            </a:r>
            <a:r>
              <a:rPr lang="es-ES" dirty="0"/>
              <a:t>, </a:t>
            </a:r>
            <a:r>
              <a:rPr lang="es-ES" dirty="0" err="1"/>
              <a:t>population-based</a:t>
            </a:r>
            <a:r>
              <a:rPr lang="es-ES" dirty="0"/>
              <a:t> </a:t>
            </a:r>
            <a:r>
              <a:rPr lang="es-ES" dirty="0" err="1"/>
              <a:t>seroepidemiological</a:t>
            </a:r>
            <a:r>
              <a:rPr lang="es-ES" dirty="0"/>
              <a:t> </a:t>
            </a:r>
            <a:r>
              <a:rPr lang="es-ES" dirty="0" err="1"/>
              <a:t>study</a:t>
            </a:r>
            <a:r>
              <a:rPr lang="es-ES" dirty="0"/>
              <a:t>." </a:t>
            </a:r>
            <a:r>
              <a:rPr lang="es-ES" i="1" dirty="0" err="1"/>
              <a:t>The</a:t>
            </a:r>
            <a:r>
              <a:rPr lang="es-ES" i="1" dirty="0"/>
              <a:t> </a:t>
            </a:r>
            <a:r>
              <a:rPr lang="es-ES" i="1" dirty="0" err="1"/>
              <a:t>Lancet</a:t>
            </a:r>
            <a:r>
              <a:rPr lang="es-ES" dirty="0"/>
              <a:t> (2020)</a:t>
            </a:r>
          </a:p>
          <a:p>
            <a:endParaRPr lang="es-ES" dirty="0"/>
          </a:p>
          <a:p>
            <a:r>
              <a:rPr lang="es-ES" dirty="0"/>
              <a:t>T Russel et al. </a:t>
            </a:r>
            <a:r>
              <a:rPr lang="es-ES" dirty="0" err="1"/>
              <a:t>Using</a:t>
            </a:r>
            <a:r>
              <a:rPr lang="es-ES" dirty="0"/>
              <a:t> a </a:t>
            </a:r>
            <a:r>
              <a:rPr lang="es-ES" dirty="0" err="1"/>
              <a:t>delay-adjusted</a:t>
            </a:r>
            <a:r>
              <a:rPr lang="es-ES" dirty="0"/>
              <a:t> case </a:t>
            </a:r>
            <a:r>
              <a:rPr lang="es-ES" dirty="0" err="1"/>
              <a:t>fatality</a:t>
            </a:r>
            <a:r>
              <a:rPr lang="es-ES" dirty="0"/>
              <a:t> ratio to </a:t>
            </a:r>
            <a:r>
              <a:rPr lang="es-ES" dirty="0" err="1"/>
              <a:t>estimate</a:t>
            </a:r>
            <a:r>
              <a:rPr lang="es-ES" dirty="0"/>
              <a:t> </a:t>
            </a:r>
            <a:r>
              <a:rPr lang="es-ES" dirty="0" err="1"/>
              <a:t>under-reporting</a:t>
            </a:r>
            <a:r>
              <a:rPr lang="es-ES" dirty="0"/>
              <a:t>. Centre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Mathematical</a:t>
            </a:r>
            <a:r>
              <a:rPr lang="es-ES" dirty="0"/>
              <a:t> </a:t>
            </a:r>
            <a:r>
              <a:rPr lang="es-ES" dirty="0" err="1"/>
              <a:t>Modelling</a:t>
            </a:r>
            <a:r>
              <a:rPr lang="es-ES" dirty="0"/>
              <a:t> of </a:t>
            </a:r>
            <a:r>
              <a:rPr lang="es-ES" dirty="0" err="1"/>
              <a:t>Infectious</a:t>
            </a:r>
            <a:r>
              <a:rPr lang="es-ES" dirty="0"/>
              <a:t> </a:t>
            </a:r>
            <a:r>
              <a:rPr lang="es-ES" dirty="0" err="1"/>
              <a:t>Diseases</a:t>
            </a:r>
            <a:r>
              <a:rPr lang="es-ES" dirty="0"/>
              <a:t> </a:t>
            </a:r>
            <a:r>
              <a:rPr lang="es-ES" dirty="0" err="1"/>
              <a:t>Repository</a:t>
            </a:r>
            <a:r>
              <a:rPr lang="es-ES" dirty="0"/>
              <a:t> (2020)</a:t>
            </a:r>
          </a:p>
        </p:txBody>
      </p:sp>
    </p:spTree>
    <p:extLst>
      <p:ext uri="{BB962C8B-B14F-4D97-AF65-F5344CB8AC3E}">
        <p14:creationId xmlns:p14="http://schemas.microsoft.com/office/powerpoint/2010/main" val="3941231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9A69D7A-1061-D04A-9C91-6C469895A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99" y="975891"/>
            <a:ext cx="4930568" cy="489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Validation</a:t>
            </a:r>
            <a:r>
              <a:rPr lang="es-ES" dirty="0"/>
              <a:t>: </a:t>
            </a:r>
            <a:r>
              <a:rPr lang="es-ES" dirty="0" err="1"/>
              <a:t>Serology</a:t>
            </a:r>
            <a:r>
              <a:rPr lang="es-ES" dirty="0"/>
              <a:t> </a:t>
            </a:r>
            <a:r>
              <a:rPr lang="es-ES" dirty="0" err="1"/>
              <a:t>Study</a:t>
            </a:r>
            <a:r>
              <a:rPr lang="es-ES" dirty="0"/>
              <a:t> &amp; </a:t>
            </a:r>
            <a:r>
              <a:rPr lang="es-ES" dirty="0" err="1"/>
              <a:t>cCFR</a:t>
            </a:r>
            <a:endParaRPr lang="es-ES" dirty="0"/>
          </a:p>
        </p:txBody>
      </p:sp>
      <p:sp>
        <p:nvSpPr>
          <p:cNvPr id="5" name="Donut 4">
            <a:extLst>
              <a:ext uri="{FF2B5EF4-FFF2-40B4-BE49-F238E27FC236}">
                <a16:creationId xmlns:a16="http://schemas.microsoft.com/office/drawing/2014/main" id="{4A57B077-D2AA-3F4F-9361-71D018763EAA}"/>
              </a:ext>
            </a:extLst>
          </p:cNvPr>
          <p:cNvSpPr/>
          <p:nvPr/>
        </p:nvSpPr>
        <p:spPr>
          <a:xfrm>
            <a:off x="3232911" y="2438637"/>
            <a:ext cx="750366" cy="555084"/>
          </a:xfrm>
          <a:prstGeom prst="donut">
            <a:avLst>
              <a:gd name="adj" fmla="val 638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798A3-CFC7-E249-B3B3-9B185DF430C4}"/>
              </a:ext>
            </a:extLst>
          </p:cNvPr>
          <p:cNvSpPr txBox="1"/>
          <p:nvPr/>
        </p:nvSpPr>
        <p:spPr>
          <a:xfrm>
            <a:off x="5266483" y="1202981"/>
            <a:ext cx="3877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Pollán</a:t>
            </a:r>
            <a:r>
              <a:rPr lang="es-ES" dirty="0"/>
              <a:t>, Marina, et al. "</a:t>
            </a:r>
            <a:r>
              <a:rPr lang="es-ES" dirty="0" err="1"/>
              <a:t>Prevalence</a:t>
            </a:r>
            <a:r>
              <a:rPr lang="es-ES" dirty="0"/>
              <a:t> of SARS-CoV-2 in </a:t>
            </a:r>
            <a:r>
              <a:rPr lang="es-ES" dirty="0" err="1"/>
              <a:t>Spain</a:t>
            </a:r>
            <a:r>
              <a:rPr lang="es-ES" dirty="0"/>
              <a:t> (ENE-COVID): a </a:t>
            </a:r>
            <a:r>
              <a:rPr lang="es-ES" dirty="0" err="1"/>
              <a:t>nationwide</a:t>
            </a:r>
            <a:r>
              <a:rPr lang="es-ES" dirty="0"/>
              <a:t>, </a:t>
            </a:r>
            <a:r>
              <a:rPr lang="es-ES" dirty="0" err="1"/>
              <a:t>population-based</a:t>
            </a:r>
            <a:r>
              <a:rPr lang="es-ES" dirty="0"/>
              <a:t> </a:t>
            </a:r>
            <a:r>
              <a:rPr lang="es-ES" dirty="0" err="1"/>
              <a:t>seroepidemiological</a:t>
            </a:r>
            <a:r>
              <a:rPr lang="es-ES" dirty="0"/>
              <a:t> </a:t>
            </a:r>
            <a:r>
              <a:rPr lang="es-ES" dirty="0" err="1"/>
              <a:t>study</a:t>
            </a:r>
            <a:r>
              <a:rPr lang="es-ES" dirty="0"/>
              <a:t>." </a:t>
            </a:r>
            <a:r>
              <a:rPr lang="es-ES" i="1" dirty="0" err="1"/>
              <a:t>The</a:t>
            </a:r>
            <a:r>
              <a:rPr lang="es-ES" i="1" dirty="0"/>
              <a:t> </a:t>
            </a:r>
            <a:r>
              <a:rPr lang="es-ES" i="1" dirty="0" err="1"/>
              <a:t>Lancet</a:t>
            </a:r>
            <a:r>
              <a:rPr lang="es-ES" dirty="0"/>
              <a:t> (2020)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E4A28-F5A6-EF48-8EB5-0A4296695BD4}"/>
              </a:ext>
            </a:extLst>
          </p:cNvPr>
          <p:cNvSpPr txBox="1"/>
          <p:nvPr/>
        </p:nvSpPr>
        <p:spPr>
          <a:xfrm>
            <a:off x="2933695" y="4132163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~3000 responses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42739-6D58-F243-810D-AAE52E1EEAD9}"/>
              </a:ext>
            </a:extLst>
          </p:cNvPr>
          <p:cNvSpPr txBox="1"/>
          <p:nvPr/>
        </p:nvSpPr>
        <p:spPr>
          <a:xfrm>
            <a:off x="5266483" y="2716179"/>
            <a:ext cx="3522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60,000 </a:t>
            </a:r>
            <a:r>
              <a:rPr lang="es-ES" dirty="0" err="1"/>
              <a:t>people</a:t>
            </a:r>
            <a:r>
              <a:rPr lang="es-ES" dirty="0"/>
              <a:t> </a:t>
            </a:r>
            <a:r>
              <a:rPr lang="es-ES" dirty="0" err="1"/>
              <a:t>tested</a:t>
            </a:r>
            <a:r>
              <a:rPr lang="es-ES" dirty="0"/>
              <a:t> (in </a:t>
            </a:r>
            <a:r>
              <a:rPr lang="es-ES" dirty="0" err="1"/>
              <a:t>each</a:t>
            </a:r>
            <a:r>
              <a:rPr lang="es-ES" dirty="0"/>
              <a:t> wave)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Medical </a:t>
            </a:r>
            <a:r>
              <a:rPr lang="es-ES" dirty="0" err="1"/>
              <a:t>teams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over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2 </a:t>
            </a:r>
            <a:r>
              <a:rPr lang="es-ES" dirty="0" err="1"/>
              <a:t>weeks</a:t>
            </a:r>
            <a:r>
              <a:rPr lang="es-ES" dirty="0"/>
              <a:t> of </a:t>
            </a:r>
            <a:r>
              <a:rPr lang="es-ES" dirty="0" err="1"/>
              <a:t>collecting</a:t>
            </a:r>
            <a:r>
              <a:rPr lang="es-ES" dirty="0"/>
              <a:t> </a:t>
            </a:r>
            <a:r>
              <a:rPr lang="es-ES" dirty="0" err="1"/>
              <a:t>samples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$$$</a:t>
            </a:r>
          </a:p>
        </p:txBody>
      </p:sp>
    </p:spTree>
    <p:extLst>
      <p:ext uri="{BB962C8B-B14F-4D97-AF65-F5344CB8AC3E}">
        <p14:creationId xmlns:p14="http://schemas.microsoft.com/office/powerpoint/2010/main" val="266269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Incidence</a:t>
            </a:r>
            <a:r>
              <a:rPr lang="es-ES" dirty="0"/>
              <a:t> </a:t>
            </a:r>
            <a:r>
              <a:rPr lang="es-ES" dirty="0" err="1"/>
              <a:t>Evolution</a:t>
            </a:r>
            <a:r>
              <a:rPr lang="es-ES" dirty="0"/>
              <a:t>: </a:t>
            </a:r>
            <a:r>
              <a:rPr lang="es-ES" dirty="0" err="1"/>
              <a:t>Spain</a:t>
            </a:r>
            <a:r>
              <a:rPr lang="es-E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59B5A-29A4-8F4A-A9BE-EF6551567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6" y="1060904"/>
            <a:ext cx="8924081" cy="3622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97E35A-170C-534C-9C7A-51A8A8215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191" y="4137787"/>
            <a:ext cx="3035300" cy="162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B35A52-FB29-3A43-9B73-C21972879113}"/>
              </a:ext>
            </a:extLst>
          </p:cNvPr>
          <p:cNvSpPr txBox="1"/>
          <p:nvPr/>
        </p:nvSpPr>
        <p:spPr>
          <a:xfrm>
            <a:off x="114795" y="4683551"/>
            <a:ext cx="5181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/>
              <a:t>cCFR-based</a:t>
            </a:r>
            <a:r>
              <a:rPr lang="es-ES" sz="2800" dirty="0"/>
              <a:t> </a:t>
            </a:r>
            <a:r>
              <a:rPr lang="es-ES" sz="2800" dirty="0" err="1"/>
              <a:t>estimates</a:t>
            </a:r>
            <a:r>
              <a:rPr lang="es-ES" sz="2800" dirty="0"/>
              <a:t> are </a:t>
            </a:r>
            <a:r>
              <a:rPr lang="es-ES" sz="2800" dirty="0" err="1"/>
              <a:t>good</a:t>
            </a:r>
            <a:r>
              <a:rPr lang="es-ES" sz="2800" dirty="0"/>
              <a:t> in </a:t>
            </a:r>
            <a:r>
              <a:rPr lang="es-ES" sz="2800" dirty="0" err="1"/>
              <a:t>countries</a:t>
            </a:r>
            <a:r>
              <a:rPr lang="es-ES" sz="2800" dirty="0"/>
              <a:t> </a:t>
            </a:r>
            <a:r>
              <a:rPr lang="es-ES" sz="2800" dirty="0" err="1"/>
              <a:t>with</a:t>
            </a:r>
            <a:r>
              <a:rPr lang="es-ES" sz="2800" dirty="0"/>
              <a:t> </a:t>
            </a:r>
            <a:r>
              <a:rPr lang="es-ES" sz="2800" dirty="0" err="1"/>
              <a:t>good</a:t>
            </a:r>
            <a:r>
              <a:rPr lang="es-ES" sz="28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48476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-05-27-MBA-Afdezanta" id="{0E028DC6-9BD6-7348-9F86-3DE808E3E491}" vid="{C6EFBC6D-0025-7247-898A-0755AC02EB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1083</TotalTime>
  <Words>422</Words>
  <Application>Microsoft Macintosh PowerPoint</Application>
  <PresentationFormat>On-screen Show (4:3)</PresentationFormat>
  <Paragraphs>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 Math</vt:lpstr>
      <vt:lpstr>Trebuchet MS</vt:lpstr>
      <vt:lpstr>Office Theme</vt:lpstr>
      <vt:lpstr>CoronaSurveys: Using Surveys with Indirect Reporting to Estimate the Incidence and Evolution of Epidemics</vt:lpstr>
      <vt:lpstr>COVID-19, March 13th, 2020</vt:lpstr>
      <vt:lpstr>Twitter Survey</vt:lpstr>
      <vt:lpstr>CoronaSurveys Project</vt:lpstr>
      <vt:lpstr>Indirect Reporting</vt:lpstr>
      <vt:lpstr>Estimating the Incidence of COVID</vt:lpstr>
      <vt:lpstr>Validation: Serology Study &amp; cCFR</vt:lpstr>
      <vt:lpstr>Validation: Serology Study &amp; cCFR</vt:lpstr>
      <vt:lpstr>Incidence Evolution: Spain </vt:lpstr>
      <vt:lpstr>Incidence Evolution in LMIC: Brazil </vt:lpstr>
      <vt:lpstr>Incidence Evolution in Ecuador </vt:lpstr>
      <vt:lpstr>Conclusions </vt:lpstr>
      <vt:lpstr>PowerPoint Presentation</vt:lpstr>
      <vt:lpstr>Incidence Evolution in Ukraine </vt:lpstr>
    </vt:vector>
  </TitlesOfParts>
  <Company>Imdea Networks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Marta Dorado</dc:creator>
  <cp:lastModifiedBy>Antonio Fernandez Anta</cp:lastModifiedBy>
  <cp:revision>57</cp:revision>
  <dcterms:created xsi:type="dcterms:W3CDTF">2020-02-28T16:44:42Z</dcterms:created>
  <dcterms:modified xsi:type="dcterms:W3CDTF">2020-07-31T11:01:35Z</dcterms:modified>
</cp:coreProperties>
</file>